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6" r:id="rId4"/>
    <p:sldId id="259" r:id="rId5"/>
    <p:sldId id="279" r:id="rId6"/>
    <p:sldId id="280" r:id="rId7"/>
    <p:sldId id="260" r:id="rId8"/>
    <p:sldId id="258" r:id="rId9"/>
    <p:sldId id="261" r:id="rId10"/>
    <p:sldId id="263" r:id="rId11"/>
    <p:sldId id="264" r:id="rId12"/>
    <p:sldId id="265" r:id="rId13"/>
    <p:sldId id="269" r:id="rId14"/>
    <p:sldId id="278" r:id="rId15"/>
    <p:sldId id="267" r:id="rId16"/>
    <p:sldId id="272" r:id="rId17"/>
    <p:sldId id="270" r:id="rId18"/>
    <p:sldId id="271" r:id="rId19"/>
    <p:sldId id="273" r:id="rId20"/>
    <p:sldId id="274" r:id="rId21"/>
    <p:sldId id="275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9"/>
    <p:restoredTop sz="75070"/>
  </p:normalViewPr>
  <p:slideViewPr>
    <p:cSldViewPr snapToGrid="0" snapToObjects="1">
      <p:cViewPr varScale="1">
        <p:scale>
          <a:sx n="83" d="100"/>
          <a:sy n="83" d="100"/>
        </p:scale>
        <p:origin x="23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E26A24-D24B-0441-B041-4116C0375968}" type="datetimeFigureOut">
              <a:rPr lang="en-US" smtClean="0"/>
              <a:t>7/21/20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4AAD49-D893-AA49-BFCD-A67F9C51A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72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AAD49-D893-AA49-BFCD-A67F9C51A1D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87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if anyone knows any of these authors personally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AAD49-D893-AA49-BFCD-A67F9C51A1D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2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was hand-entered</a:t>
            </a:r>
          </a:p>
          <a:p>
            <a:endParaRPr lang="en-US" dirty="0"/>
          </a:p>
          <a:p>
            <a:r>
              <a:rPr lang="en-US" dirty="0"/>
              <a:t>In 2020, NEVER do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AAD49-D893-AA49-BFCD-A67F9C51A1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34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Dichotomization of variables is bad. Don’t do it!</a:t>
            </a:r>
          </a:p>
          <a:p>
            <a:endParaRPr lang="en-US" dirty="0"/>
          </a:p>
          <a:p>
            <a:r>
              <a:rPr lang="en-US" dirty="0"/>
              <a:t>Do not ever do a univariate screening test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Even frequency what dichotomized. JFC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Variables were combined into single factors to simplify the prediction model and increase the effect size for each factor. This was performed for variables that are associated with a similar risk of seizures and rarely co-occur. To create a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quency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binary variable, frequency was divided into binary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ables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each 0.5-Hz interval from 0.5 to 3 Hz. Each potential dividing point was analyzed to find the cut point with maxi- mal predictive value.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AAD49-D893-AA49-BFCD-A67F9C51A1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915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Taking this beautiful waveform and REMOVING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AAD49-D893-AA49-BFCD-A67F9C51A1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404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Already I can tell that I am not going to like this paper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AAD49-D893-AA49-BFCD-A67F9C51A1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9862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AAD49-D893-AA49-BFCD-A67F9C51A1D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46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Actually very nice paper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AAD49-D893-AA49-BFCD-A67F9C51A1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847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AAD49-D893-AA49-BFCD-A67F9C51A1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845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8A8DC-0A10-C74D-98B3-19C461C26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12D310-85B4-F748-BE56-25AA81E84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DF93F-B56B-5249-A126-176543701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AEAF4-BD4E-A748-8F47-BD54F5E26E04}" type="datetimeFigureOut">
              <a:rPr lang="en-US" smtClean="0"/>
              <a:t>7/21/20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20DF1-3F25-414F-A48E-8E7B25351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E05F4-BA25-4D4C-A0B5-82A424CE9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2B9A-2090-B440-B51D-0C2A15C2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889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3C001-EDD5-5845-8F21-C4537F2FC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E39D50-9E4B-214A-9ABF-778D7D1F9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44514-5D5A-1540-83F9-A31BFFC0E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AEAF4-BD4E-A748-8F47-BD54F5E26E04}" type="datetimeFigureOut">
              <a:rPr lang="en-US" smtClean="0"/>
              <a:t>7/21/20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95079-AC9D-254B-9831-813DD1A17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B708B-5D18-E942-9CBC-1C94F8D85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2B9A-2090-B440-B51D-0C2A15C2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66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CBF716-C583-E448-87E6-FCA7C8AB51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A6D7BB-BEE9-0B4F-9E39-DD8B38F875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9D8B4-4D3F-824F-B2A6-DBA1E019E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AEAF4-BD4E-A748-8F47-BD54F5E26E04}" type="datetimeFigureOut">
              <a:rPr lang="en-US" smtClean="0"/>
              <a:t>7/21/20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F55E3-CA6D-194C-AE7B-7A3A286CD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CD5CE-DDC7-0348-800B-41A62420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2B9A-2090-B440-B51D-0C2A15C2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441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0F01-6493-0845-BB78-FC94B98A3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8E5E1-1598-0D41-AFEF-1A2BFC439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7DF6E-1B55-E841-B127-CA4AE99C8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AEAF4-BD4E-A748-8F47-BD54F5E26E04}" type="datetimeFigureOut">
              <a:rPr lang="en-US" smtClean="0"/>
              <a:t>7/21/20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05120-939F-2D41-8190-A59E17C0D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E6866-6D76-6044-9D28-5517986FF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2B9A-2090-B440-B51D-0C2A15C2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21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6CEE-2C5A-1340-8BA5-8261769E1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07B94-0762-6242-9C08-7B1F1AFCA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19967-69EC-5049-87AE-990D4C054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AEAF4-BD4E-A748-8F47-BD54F5E26E04}" type="datetimeFigureOut">
              <a:rPr lang="en-US" smtClean="0"/>
              <a:t>7/21/20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957D5-0728-D04F-B34B-2E0E3AC5D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09401-8339-2A4E-9B27-DAA1B0335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2B9A-2090-B440-B51D-0C2A15C2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9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F1815-C5CA-5642-8B3C-01C74E3D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F3F17-798C-2942-8004-D325DD860C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D65A39-B462-034F-A5CC-61D1C4AED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28824-6D6F-BE44-81DD-424F9A253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AEAF4-BD4E-A748-8F47-BD54F5E26E04}" type="datetimeFigureOut">
              <a:rPr lang="en-US" smtClean="0"/>
              <a:t>7/21/20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5753AD-99B8-484C-BFD0-B6E94F2D2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D2F86-CAE1-1747-9CD1-DFD28068A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2B9A-2090-B440-B51D-0C2A15C2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917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63BD4-EB3B-AF4D-A1E7-4466F476F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1C2B0-D200-6D46-BC19-85FE22080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43938D-2448-634D-8ADD-12FF0DD535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39844E-3B88-644C-B504-DE0D19BB8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F7F07E-0EBF-7849-AB53-B319612785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A014DC-9C63-2A4B-B7B7-7C0EFDC60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AEAF4-BD4E-A748-8F47-BD54F5E26E04}" type="datetimeFigureOut">
              <a:rPr lang="en-US" smtClean="0"/>
              <a:t>7/21/20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3B1287-79A6-2B4B-8794-1BBA6AFD7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27F7B6-CA65-7547-B717-B3EA57511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2B9A-2090-B440-B51D-0C2A15C2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881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65797-CD98-AF4C-BE97-F3194A5A8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FE82D8-4E2D-5244-A8F2-2E3C951DA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AEAF4-BD4E-A748-8F47-BD54F5E26E04}" type="datetimeFigureOut">
              <a:rPr lang="en-US" smtClean="0"/>
              <a:t>7/21/20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09A0C6-53E9-0241-9AF1-6756D4385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700F78-DB48-9D46-823F-F18F83C5B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2B9A-2090-B440-B51D-0C2A15C2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65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A2D8DB-F2AC-234B-A0F0-14E3AC110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AEAF4-BD4E-A748-8F47-BD54F5E26E04}" type="datetimeFigureOut">
              <a:rPr lang="en-US" smtClean="0"/>
              <a:t>7/21/20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E580BD-9585-2E41-B735-DCA9057CB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BE1308-9984-1C48-8D17-3ADAEC954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2B9A-2090-B440-B51D-0C2A15C2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730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0E4E3-1AE0-E94A-BA43-6CC19BFCD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15AB8-8FF3-DA43-AE23-8A166CCE5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11EC92-AD86-F446-B82D-072B62A015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B2BC5D-C1BB-4644-8C29-AD14F522C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AEAF4-BD4E-A748-8F47-BD54F5E26E04}" type="datetimeFigureOut">
              <a:rPr lang="en-US" smtClean="0"/>
              <a:t>7/21/20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2F229-DD56-7C46-88A2-1216A20D4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4CC3C1-1054-E148-9640-219BCF5B0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2B9A-2090-B440-B51D-0C2A15C2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521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B63CD-6C6B-8347-B28F-0C2B4CF18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7B8E-D629-6947-97CB-3640713098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76C09-ED3D-DD4E-B49B-D6B156186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B572E-5ED2-E44D-BCD9-C1C74151B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AEAF4-BD4E-A748-8F47-BD54F5E26E04}" type="datetimeFigureOut">
              <a:rPr lang="en-US" smtClean="0"/>
              <a:t>7/21/20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7DA8CA-9257-4E4C-9D5A-C4CBCDF67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18BCD-6F23-5841-906D-782165976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92B9A-2090-B440-B51D-0C2A15C2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569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688D53-C78D-8144-8DD8-B2DABEB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F0346-4DF7-3B42-B690-D093C8ACF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07904-A36C-BA45-B0B3-E0B4AC2A0C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829AEAF4-BD4E-A748-8F47-BD54F5E26E04}" type="datetimeFigureOut">
              <a:rPr lang="en-US" smtClean="0"/>
              <a:pPr/>
              <a:t>7/21/20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DD49F-9A70-5940-BC78-F79FD0939D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5C182-C0E1-204C-956A-16A7161A67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6CA92B9A-2090-B440-B51D-0C2A15C2F1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18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A0FBAA-53FC-F94B-A17B-FF37747179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24"/>
          <a:stretch/>
        </p:blipFill>
        <p:spPr>
          <a:xfrm>
            <a:off x="-664202" y="-286872"/>
            <a:ext cx="13564420" cy="81040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B4B6C6-CFD5-D343-9E49-A2F9874604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0109" y="-322727"/>
            <a:ext cx="12372109" cy="2387600"/>
          </a:xfrm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accent2"/>
                </a:solidFill>
              </a:rPr>
              <a:t>Machine Learning on the Electroencephalogram (EEG)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C0F964-3D4F-E940-B040-89882035D2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154633" y="5310766"/>
            <a:ext cx="9144000" cy="1655762"/>
          </a:xfrm>
        </p:spPr>
        <p:txBody>
          <a:bodyPr anchor="ctr">
            <a:normAutofit/>
          </a:bodyPr>
          <a:lstStyle/>
          <a:p>
            <a:r>
              <a:rPr lang="en-US" sz="4600" dirty="0"/>
              <a:t>Kipp Johnson</a:t>
            </a:r>
          </a:p>
        </p:txBody>
      </p:sp>
    </p:spTree>
    <p:extLst>
      <p:ext uri="{BB962C8B-B14F-4D97-AF65-F5344CB8AC3E}">
        <p14:creationId xmlns:p14="http://schemas.microsoft.com/office/powerpoint/2010/main" val="2641518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AA743-94A0-0447-92C4-6939516F5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the goal of supervised learning?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D86934-FB66-CF4D-B07E-6D2FEC5971AB}"/>
              </a:ext>
            </a:extLst>
          </p:cNvPr>
          <p:cNvSpPr txBox="1"/>
          <p:nvPr/>
        </p:nvSpPr>
        <p:spPr>
          <a:xfrm>
            <a:off x="2783507" y="2644170"/>
            <a:ext cx="82426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DAC4E7-DA6A-5345-B9CF-7309ADA02797}"/>
              </a:ext>
            </a:extLst>
          </p:cNvPr>
          <p:cNvSpPr txBox="1"/>
          <p:nvPr/>
        </p:nvSpPr>
        <p:spPr>
          <a:xfrm>
            <a:off x="8624304" y="2644170"/>
            <a:ext cx="7841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0F092B4-D44A-044F-9AC0-048A2058BCDB}"/>
              </a:ext>
            </a:extLst>
          </p:cNvPr>
          <p:cNvCxnSpPr>
            <a:cxnSpLocks/>
          </p:cNvCxnSpPr>
          <p:nvPr/>
        </p:nvCxnSpPr>
        <p:spPr>
          <a:xfrm>
            <a:off x="4551145" y="3429000"/>
            <a:ext cx="3512206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3642CB8-A3D1-8147-829B-1414C180BBAB}"/>
              </a:ext>
            </a:extLst>
          </p:cNvPr>
          <p:cNvSpPr txBox="1"/>
          <p:nvPr/>
        </p:nvSpPr>
        <p:spPr>
          <a:xfrm>
            <a:off x="5902044" y="1768880"/>
            <a:ext cx="5597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i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CCA0E1B-B55B-3C47-9791-828A655DF94E}"/>
              </a:ext>
            </a:extLst>
          </p:cNvPr>
          <p:cNvSpPr txBox="1">
            <a:spLocks/>
          </p:cNvSpPr>
          <p:nvPr/>
        </p:nvSpPr>
        <p:spPr>
          <a:xfrm>
            <a:off x="774517" y="490941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Finding an </a:t>
            </a:r>
            <a:r>
              <a:rPr lang="en-US" i="1" dirty="0"/>
              <a:t>  </a:t>
            </a:r>
            <a:r>
              <a:rPr lang="en-US" dirty="0"/>
              <a:t> that applied to X predicts 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2292E7-1B13-4E48-A4B7-DC41C5C21ADC}"/>
              </a:ext>
            </a:extLst>
          </p:cNvPr>
          <p:cNvSpPr txBox="1"/>
          <p:nvPr/>
        </p:nvSpPr>
        <p:spPr>
          <a:xfrm>
            <a:off x="3677047" y="4787366"/>
            <a:ext cx="5597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i="1" dirty="0">
                <a:solidFill>
                  <a:srgbClr val="FF0000"/>
                </a:solidFill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1240316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3E4BC-8586-6E4A-9C93-58ADBF4F8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509" y="2766218"/>
            <a:ext cx="10515600" cy="1325563"/>
          </a:xfrm>
        </p:spPr>
        <p:txBody>
          <a:bodyPr/>
          <a:lstStyle/>
          <a:p>
            <a:r>
              <a:rPr lang="en-US" dirty="0"/>
              <a:t>What can    be?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7E71A-5D0A-B848-AC5F-DDCC375F3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7073" y="537593"/>
            <a:ext cx="6546273" cy="6029462"/>
          </a:xfrm>
        </p:spPr>
        <p:txBody>
          <a:bodyPr>
            <a:normAutofit/>
          </a:bodyPr>
          <a:lstStyle/>
          <a:p>
            <a:r>
              <a:rPr lang="en-US" dirty="0"/>
              <a:t>Linear regression</a:t>
            </a:r>
          </a:p>
          <a:p>
            <a:r>
              <a:rPr lang="en-US" dirty="0"/>
              <a:t>Logistic regression</a:t>
            </a:r>
          </a:p>
          <a:p>
            <a:r>
              <a:rPr lang="en-US" dirty="0"/>
              <a:t>Regularized regression</a:t>
            </a:r>
          </a:p>
          <a:p>
            <a:r>
              <a:rPr lang="en-US" dirty="0"/>
              <a:t>Support vector machines</a:t>
            </a:r>
          </a:p>
          <a:p>
            <a:r>
              <a:rPr lang="en-US" dirty="0"/>
              <a:t>Random forests</a:t>
            </a:r>
          </a:p>
          <a:p>
            <a:r>
              <a:rPr lang="en-US" dirty="0" err="1"/>
              <a:t>XGBoost</a:t>
            </a:r>
            <a:r>
              <a:rPr lang="en-US" dirty="0"/>
              <a:t> (extreme gradient boosting)</a:t>
            </a:r>
          </a:p>
          <a:p>
            <a:r>
              <a:rPr lang="en-US" dirty="0"/>
              <a:t>DEEP LEARNING (neural networks)</a:t>
            </a:r>
          </a:p>
          <a:p>
            <a:pPr lvl="1"/>
            <a:r>
              <a:rPr lang="en-US" dirty="0"/>
              <a:t>Convolutional neural networks</a:t>
            </a:r>
          </a:p>
          <a:p>
            <a:r>
              <a:rPr lang="en-US" dirty="0"/>
              <a:t>Identity function</a:t>
            </a:r>
          </a:p>
          <a:p>
            <a:r>
              <a:rPr lang="en-US" dirty="0" err="1"/>
              <a:t>Etc</a:t>
            </a:r>
            <a:endParaRPr lang="en-US" dirty="0"/>
          </a:p>
          <a:p>
            <a:r>
              <a:rPr lang="en-US" dirty="0" err="1"/>
              <a:t>Etc</a:t>
            </a:r>
            <a:r>
              <a:rPr lang="en-US" dirty="0"/>
              <a:t> </a:t>
            </a:r>
          </a:p>
          <a:p>
            <a:r>
              <a:rPr lang="en-US" i="1" dirty="0"/>
              <a:t>Ad infinitum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B03B42-25AD-AF47-8CAA-A0ED3DE0A733}"/>
              </a:ext>
            </a:extLst>
          </p:cNvPr>
          <p:cNvSpPr txBox="1"/>
          <p:nvPr/>
        </p:nvSpPr>
        <p:spPr>
          <a:xfrm>
            <a:off x="3186547" y="2589590"/>
            <a:ext cx="5597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i="1" dirty="0">
                <a:solidFill>
                  <a:srgbClr val="FF0000"/>
                </a:solidFill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2850587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DB4-13BF-F746-AE86-B3526CA34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Risk-Calibrated </a:t>
            </a:r>
            <a:r>
              <a:rPr lang="en-US" sz="3600" dirty="0" err="1"/>
              <a:t>Supersparse</a:t>
            </a:r>
            <a:r>
              <a:rPr lang="en-US" sz="3600" dirty="0"/>
              <a:t> Linear Integer Model (</a:t>
            </a:r>
            <a:r>
              <a:rPr lang="en-US" sz="3600" i="1" dirty="0" err="1"/>
              <a:t>RiskSLIM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597DD-219F-1E48-AF50-0E650E36D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5282"/>
            <a:ext cx="10515600" cy="4351338"/>
          </a:xfrm>
        </p:spPr>
        <p:txBody>
          <a:bodyPr/>
          <a:lstStyle/>
          <a:p>
            <a:r>
              <a:rPr lang="en-US" dirty="0"/>
              <a:t>Looking for an equation or algorithm in the paper or supplementary material? </a:t>
            </a:r>
          </a:p>
          <a:p>
            <a:pPr lvl="1"/>
            <a:r>
              <a:rPr lang="en-US" dirty="0"/>
              <a:t>You won’t find it 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i="1" dirty="0"/>
              <a:t>“uses optimization techniques to find the best </a:t>
            </a:r>
            <a:r>
              <a:rPr lang="en-US" b="1" i="1" dirty="0"/>
              <a:t>logistic regression model</a:t>
            </a:r>
            <a:r>
              <a:rPr lang="en-US" i="1" dirty="0"/>
              <a:t> with bounded integer coefficients (integers between –10 and 10), and a limited number of risk factors (at most 6)”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54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2B5DA9-4729-CC46-9FC1-455FBD951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3718" y="443343"/>
            <a:ext cx="4638067" cy="59713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1E8B4A-5A61-B849-9189-2B5B62F630B1}"/>
              </a:ext>
            </a:extLst>
          </p:cNvPr>
          <p:cNvSpPr txBox="1"/>
          <p:nvPr/>
        </p:nvSpPr>
        <p:spPr>
          <a:xfrm>
            <a:off x="7772400" y="2951943"/>
            <a:ext cx="325922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600" dirty="0" err="1"/>
              <a:t>ar</a:t>
            </a:r>
            <a:r>
              <a:rPr lang="el-GR" sz="5600" dirty="0"/>
              <a:t>Χ</a:t>
            </a:r>
            <a:r>
              <a:rPr lang="en-US" sz="5600" dirty="0"/>
              <a:t>iv 2019</a:t>
            </a:r>
          </a:p>
        </p:txBody>
      </p:sp>
    </p:spTree>
    <p:extLst>
      <p:ext uri="{BB962C8B-B14F-4D97-AF65-F5344CB8AC3E}">
        <p14:creationId xmlns:p14="http://schemas.microsoft.com/office/powerpoint/2010/main" val="2411427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FDE4F0-329D-6F47-AEDE-7EF78A704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437" y="394853"/>
            <a:ext cx="5722571" cy="60682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BADF53-A4EB-3144-8C60-0C50BA05F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146" y="2284693"/>
            <a:ext cx="5563178" cy="251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270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9EAF3-56FF-5644-B9EC-194457022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34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 one sentence:</a:t>
            </a:r>
            <a:br>
              <a:rPr lang="en-US" dirty="0"/>
            </a:br>
            <a:r>
              <a:rPr lang="en-US" dirty="0"/>
              <a:t>Logistic regression where coefficients are selected by integer programming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22DADE-F3DC-A04C-8661-32BCCCE92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464" y="2323595"/>
            <a:ext cx="7397071" cy="397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72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FCC62-02DF-8046-99D7-90ED3E043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are we predicting, exactly?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2DF00-0381-4444-BBF6-A3C822D52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predicting anything actually – </a:t>
            </a:r>
            <a:r>
              <a:rPr lang="en-US" i="1" dirty="0"/>
              <a:t>detecting</a:t>
            </a:r>
            <a:br>
              <a:rPr lang="en-US" dirty="0"/>
            </a:br>
            <a:endParaRPr lang="en-US" dirty="0"/>
          </a:p>
          <a:p>
            <a:r>
              <a:rPr lang="en-US" dirty="0"/>
              <a:t>12.5% of EEGs had seizures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Y = did a seizure happen during this EEG?</a:t>
            </a:r>
            <a:br>
              <a:rPr lang="en-US" dirty="0"/>
            </a:br>
            <a:endParaRPr lang="en-US" dirty="0"/>
          </a:p>
          <a:p>
            <a:r>
              <a:rPr lang="en-US" dirty="0"/>
              <a:t>Assessed with 5-fold CV, prediction calibration, AUROC</a:t>
            </a:r>
            <a:br>
              <a:rPr lang="en-US" dirty="0"/>
            </a:br>
            <a:endParaRPr lang="en-US" dirty="0"/>
          </a:p>
          <a:p>
            <a:r>
              <a:rPr lang="en-US" dirty="0"/>
              <a:t>Fit all ~1200 possible models and take the best one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979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F6CA0-54A6-2442-B2E9-D071C9823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435" y="1953492"/>
            <a:ext cx="4523509" cy="320509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What’s the actual calculation a clinician could do?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B6EC38-6626-F948-A4EE-A487E7441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7035" y="180109"/>
            <a:ext cx="4808269" cy="630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2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B64A2-3D13-A245-8BED-D3D943171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09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Seizure Probability by score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87EDF0-5CB4-5A47-B165-513B32711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98589"/>
            <a:ext cx="10515600" cy="286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04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FF9C4-CBAF-AF4B-9927-B191B424B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27220" y="181985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AUROC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79F613-0E7C-EF4D-9FC6-DAD75F8DB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955" y="246063"/>
            <a:ext cx="6861376" cy="637641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C455BF2-B6AE-064A-8DA7-472FED6B3B9C}"/>
              </a:ext>
            </a:extLst>
          </p:cNvPr>
          <p:cNvSpPr txBox="1">
            <a:spLocks/>
          </p:cNvSpPr>
          <p:nvPr/>
        </p:nvSpPr>
        <p:spPr>
          <a:xfrm>
            <a:off x="-3027220" y="38169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0.82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219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635415-06DD-6D44-BF1F-EFDF53601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230" y="471261"/>
            <a:ext cx="4530369" cy="5886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5647D7-0F69-4041-A805-8E2FCCD811F5}"/>
              </a:ext>
            </a:extLst>
          </p:cNvPr>
          <p:cNvSpPr txBox="1"/>
          <p:nvPr/>
        </p:nvSpPr>
        <p:spPr>
          <a:xfrm>
            <a:off x="5639292" y="4619483"/>
            <a:ext cx="57595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Struck et al. JAMA Neurology 2017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DD1E48-4B98-1D47-B1C9-58EFF620407C}"/>
              </a:ext>
            </a:extLst>
          </p:cNvPr>
          <p:cNvSpPr txBox="1"/>
          <p:nvPr/>
        </p:nvSpPr>
        <p:spPr>
          <a:xfrm>
            <a:off x="5639292" y="1791451"/>
            <a:ext cx="632575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Association of an electroencephalography-based risk score with seizure probability in hospitalized patients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94851A-7D32-B74C-99A6-9A1AAB8479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9936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1E421-3920-744D-AF33-99EABCF1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70478"/>
            <a:ext cx="5403849" cy="1325563"/>
          </a:xfrm>
        </p:spPr>
        <p:txBody>
          <a:bodyPr/>
          <a:lstStyle/>
          <a:p>
            <a:pPr algn="ctr"/>
            <a:r>
              <a:rPr lang="en-US" dirty="0"/>
              <a:t>Calibration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1BE87D-45AF-7940-9520-EF2EAF0BD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849" y="350353"/>
            <a:ext cx="6469495" cy="615729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E093200-92FF-7C40-A61E-9A00596BE62F}"/>
              </a:ext>
            </a:extLst>
          </p:cNvPr>
          <p:cNvSpPr txBox="1">
            <a:spLocks/>
          </p:cNvSpPr>
          <p:nvPr/>
        </p:nvSpPr>
        <p:spPr>
          <a:xfrm>
            <a:off x="-69269" y="3971571"/>
            <a:ext cx="540384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i="1" dirty="0"/>
              <a:t>pretty good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956D4-4CF2-5F49-A57D-1CEA058DB4D0}"/>
              </a:ext>
            </a:extLst>
          </p:cNvPr>
          <p:cNvSpPr txBox="1"/>
          <p:nvPr/>
        </p:nvSpPr>
        <p:spPr>
          <a:xfrm>
            <a:off x="455156" y="2701763"/>
            <a:ext cx="449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1"/>
                </a:solidFill>
                <a:latin typeface="Helvetica" pitchFamily="2" charset="0"/>
              </a:rPr>
              <a:t>(better way to assess model performance)</a:t>
            </a:r>
          </a:p>
        </p:txBody>
      </p:sp>
    </p:spTree>
    <p:extLst>
      <p:ext uri="{BB962C8B-B14F-4D97-AF65-F5344CB8AC3E}">
        <p14:creationId xmlns:p14="http://schemas.microsoft.com/office/powerpoint/2010/main" val="195264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0919D-6BC0-5848-AE6B-17A1A2666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0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8E385-799F-8941-A338-A77A16715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4621"/>
            <a:ext cx="10515600" cy="5124018"/>
          </a:xfrm>
        </p:spPr>
        <p:txBody>
          <a:bodyPr>
            <a:normAutofit fontScale="92500"/>
          </a:bodyPr>
          <a:lstStyle/>
          <a:p>
            <a:r>
              <a:rPr lang="en-US" dirty="0"/>
              <a:t>5 EEG derived factors + 1 clinical factor may predict within a given EEG if there is likely to be a seizure or not </a:t>
            </a:r>
            <a:r>
              <a:rPr lang="en-US" i="1" dirty="0"/>
              <a:t>(confusing test-train split)</a:t>
            </a:r>
            <a:br>
              <a:rPr lang="en-US" i="1" dirty="0"/>
            </a:br>
            <a:endParaRPr lang="en-US" i="1" dirty="0"/>
          </a:p>
          <a:p>
            <a:r>
              <a:rPr lang="en-US" dirty="0"/>
              <a:t>Don’t throw out information – computer vision-based approaches likely far superior in accuracy at cost of easy computation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Question to group</a:t>
            </a:r>
            <a:r>
              <a:rPr lang="en-US" dirty="0"/>
              <a:t>: Is this score used in practice?</a:t>
            </a:r>
          </a:p>
          <a:p>
            <a:pPr lvl="1"/>
            <a:r>
              <a:rPr lang="en-US" dirty="0"/>
              <a:t>Past life: We found that clinicians hate unnecessary information that complicates treatment with dubious benefit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Machine learning should make the clinician’s life easier, not more complicated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940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61764A-3FB4-1340-93A7-A6B2F91F6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342" y="2824"/>
            <a:ext cx="7151892" cy="685517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AB16DE0-6DA2-9D4D-A43D-2CBD21D1805D}"/>
              </a:ext>
            </a:extLst>
          </p:cNvPr>
          <p:cNvCxnSpPr/>
          <p:nvPr/>
        </p:nvCxnSpPr>
        <p:spPr>
          <a:xfrm>
            <a:off x="5029192" y="277092"/>
            <a:ext cx="817419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8AFF43-D5B7-2C48-92D7-D9030F5FE25A}"/>
              </a:ext>
            </a:extLst>
          </p:cNvPr>
          <p:cNvSpPr txBox="1"/>
          <p:nvPr/>
        </p:nvSpPr>
        <p:spPr>
          <a:xfrm>
            <a:off x="4781288" y="-41565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Helvetica" pitchFamily="2" charset="0"/>
              </a:rPr>
              <a:t>Neurological</a:t>
            </a: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318D8125-B8CC-F84C-9EA0-5203DCEFBE64}"/>
              </a:ext>
            </a:extLst>
          </p:cNvPr>
          <p:cNvSpPr/>
          <p:nvPr/>
        </p:nvSpPr>
        <p:spPr>
          <a:xfrm>
            <a:off x="4627416" y="3075710"/>
            <a:ext cx="3602184" cy="2937164"/>
          </a:xfrm>
          <a:prstGeom prst="frame">
            <a:avLst>
              <a:gd name="adj1" fmla="val 670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ACEA29-96D1-E541-A125-5FD38EC9FBEB}"/>
              </a:ext>
            </a:extLst>
          </p:cNvPr>
          <p:cNvSpPr txBox="1"/>
          <p:nvPr/>
        </p:nvSpPr>
        <p:spPr>
          <a:xfrm>
            <a:off x="8894617" y="1672125"/>
            <a:ext cx="2912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Another score to remember?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B2A4FE-1098-7049-91C0-5895132704FC}"/>
              </a:ext>
            </a:extLst>
          </p:cNvPr>
          <p:cNvSpPr/>
          <p:nvPr/>
        </p:nvSpPr>
        <p:spPr>
          <a:xfrm>
            <a:off x="9684330" y="2207714"/>
            <a:ext cx="130232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effectLst/>
                <a:latin typeface="Helvetica" pitchFamily="2" charset="0"/>
              </a:rPr>
              <a:t>👎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CEA22A-F637-7F4C-8363-C3E545D23705}"/>
              </a:ext>
            </a:extLst>
          </p:cNvPr>
          <p:cNvSpPr txBox="1"/>
          <p:nvPr/>
        </p:nvSpPr>
        <p:spPr>
          <a:xfrm>
            <a:off x="8894617" y="3733474"/>
            <a:ext cx="291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Computers doing it for you, giving you more time to focus on stuff that is interesting to you?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363466-E23B-7044-99AA-AA3429464EE5}"/>
              </a:ext>
            </a:extLst>
          </p:cNvPr>
          <p:cNvSpPr txBox="1"/>
          <p:nvPr/>
        </p:nvSpPr>
        <p:spPr>
          <a:xfrm>
            <a:off x="9961032" y="4966847"/>
            <a:ext cx="7489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🤙🏼</a:t>
            </a:r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683473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2" grpId="0"/>
      <p:bldP spid="13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7DDBE-3644-AB43-B5D7-FE350D845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08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Goal of this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D4258-F059-BA46-AA88-CFEAC8F14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2280156"/>
            <a:ext cx="8458200" cy="4009809"/>
          </a:xfrm>
        </p:spPr>
        <p:txBody>
          <a:bodyPr/>
          <a:lstStyle/>
          <a:p>
            <a:pPr marL="0" indent="0">
              <a:buNone/>
            </a:pPr>
            <a:r>
              <a:rPr lang="en-US" i="1" dirty="0"/>
              <a:t>Our goal was to create a risk score similar to </a:t>
            </a:r>
            <a:r>
              <a:rPr lang="en-US" b="1" i="1" dirty="0"/>
              <a:t>CHADS2</a:t>
            </a:r>
            <a:r>
              <a:rPr lang="en-US" i="1" dirty="0"/>
              <a:t> (congestive heart failure, hypertension, age greater than 75, diabetic, and history of stroke x2) ….</a:t>
            </a:r>
            <a:br>
              <a:rPr lang="en-US" i="1" dirty="0"/>
            </a:br>
            <a:br>
              <a:rPr lang="en-US" i="1" dirty="0"/>
            </a:br>
            <a:r>
              <a:rPr lang="en-US" i="1" dirty="0"/>
              <a:t>that is, a simple additive model with a limited number of factors and small integer weights for quick calculations.</a:t>
            </a:r>
            <a:br>
              <a:rPr lang="en-US" i="1" dirty="0"/>
            </a:br>
            <a:br>
              <a:rPr lang="en-US" i="1" dirty="0"/>
            </a:b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944264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B148E-36A7-F24F-A700-C36281AF6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485" y="649515"/>
            <a:ext cx="5562600" cy="5558970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3600" b="1" dirty="0"/>
              <a:t>Dataset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5,427 EEGs measurements containing seizure observations in 4772 patients pooled from three sites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Seizure episodes were defined according to Young Criteria (Neurology 1996)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Seizures either: </a:t>
            </a:r>
          </a:p>
          <a:p>
            <a:pPr marL="0" indent="0">
              <a:buNone/>
            </a:pPr>
            <a:r>
              <a:rPr lang="en-US" dirty="0"/>
              <a:t>(1) electrographic, </a:t>
            </a:r>
            <a:r>
              <a:rPr lang="en-US" i="1" dirty="0"/>
              <a:t>or</a:t>
            </a:r>
            <a:r>
              <a:rPr lang="en-US" dirty="0"/>
              <a:t>  </a:t>
            </a:r>
            <a:br>
              <a:rPr lang="en-US" dirty="0"/>
            </a:br>
            <a:r>
              <a:rPr lang="en-US" dirty="0"/>
              <a:t>(2) electroclinical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072A51-50C6-F545-8C09-3995242D5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6967" y="195945"/>
            <a:ext cx="2192191" cy="24958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A67C94-515F-DC41-8B67-C65032AE2F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81" r="13996"/>
          <a:stretch/>
        </p:blipFill>
        <p:spPr>
          <a:xfrm>
            <a:off x="2192685" y="2808124"/>
            <a:ext cx="2196474" cy="15791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B4428A-C0CF-A542-8B49-4B9491B951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2685" y="4480095"/>
            <a:ext cx="2196474" cy="219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177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7B84F4-125A-4342-BFA5-1EC1F556D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889000"/>
            <a:ext cx="1016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512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90E7B4-BBC4-3143-8145-796CBD5F6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0" y="889000"/>
            <a:ext cx="9779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689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EE0EB-6AAD-B04C-9998-B21D864A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5486" y="624114"/>
            <a:ext cx="3966028" cy="265611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24</a:t>
            </a:r>
            <a:br>
              <a:rPr lang="en-US" dirty="0"/>
            </a:br>
            <a:r>
              <a:rPr lang="en-US" dirty="0"/>
              <a:t>Candidate Variables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4F4EB5-DF31-AE4C-820D-1265EDE5D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714" y="707243"/>
            <a:ext cx="6014156" cy="560977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52E606F-291F-F343-BACC-32BF6704A822}"/>
              </a:ext>
            </a:extLst>
          </p:cNvPr>
          <p:cNvSpPr txBox="1">
            <a:spLocks/>
          </p:cNvSpPr>
          <p:nvPr/>
        </p:nvSpPr>
        <p:spPr>
          <a:xfrm>
            <a:off x="7605486" y="3356429"/>
            <a:ext cx="3966028" cy="26561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i="1" dirty="0">
                <a:solidFill>
                  <a:srgbClr val="FF0000"/>
                </a:solidFill>
              </a:rPr>
              <a:t>24</a:t>
            </a:r>
            <a:br>
              <a:rPr lang="en-US" i="1" dirty="0">
                <a:solidFill>
                  <a:srgbClr val="FF0000"/>
                </a:solidFill>
              </a:rPr>
            </a:br>
            <a:r>
              <a:rPr lang="en-US" i="1" dirty="0">
                <a:solidFill>
                  <a:srgbClr val="FF0000"/>
                </a:solidFill>
              </a:rPr>
              <a:t>Categorical Variables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5B1C7D-086B-F143-8CB9-61AFC8FA6482}"/>
              </a:ext>
            </a:extLst>
          </p:cNvPr>
          <p:cNvSpPr txBox="1">
            <a:spLocks/>
          </p:cNvSpPr>
          <p:nvPr/>
        </p:nvSpPr>
        <p:spPr>
          <a:xfrm>
            <a:off x="366847" y="0"/>
            <a:ext cx="7047639" cy="707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00" i="1" dirty="0">
                <a:solidFill>
                  <a:schemeClr val="accent1"/>
                </a:solidFill>
              </a:rPr>
              <a:t>(Don’t ever do univariate screening to select model variables)</a:t>
            </a:r>
          </a:p>
        </p:txBody>
      </p:sp>
    </p:spTree>
    <p:extLst>
      <p:ext uri="{BB962C8B-B14F-4D97-AF65-F5344CB8AC3E}">
        <p14:creationId xmlns:p14="http://schemas.microsoft.com/office/powerpoint/2010/main" val="1801001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3A313AC-82D7-7E48-A822-54A92C91A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412" y="1017499"/>
            <a:ext cx="6865174" cy="482300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B436F29-95B1-994C-B4A8-964B60D90692}"/>
              </a:ext>
            </a:extLst>
          </p:cNvPr>
          <p:cNvSpPr txBox="1">
            <a:spLocks/>
          </p:cNvSpPr>
          <p:nvPr/>
        </p:nvSpPr>
        <p:spPr>
          <a:xfrm>
            <a:off x="1509486" y="-634864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b="1" dirty="0"/>
              <a:t>The first rule of machine learning: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5DBE0E-4186-4A42-A796-091BBFEA4B3B}"/>
              </a:ext>
            </a:extLst>
          </p:cNvPr>
          <p:cNvSpPr txBox="1">
            <a:spLocks/>
          </p:cNvSpPr>
          <p:nvPr/>
        </p:nvSpPr>
        <p:spPr>
          <a:xfrm>
            <a:off x="0" y="6012213"/>
            <a:ext cx="12191999" cy="7765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0000"/>
                </a:solidFill>
              </a:rPr>
              <a:t>Do not throw out information</a:t>
            </a:r>
          </a:p>
        </p:txBody>
      </p:sp>
    </p:spTree>
    <p:extLst>
      <p:ext uri="{BB962C8B-B14F-4D97-AF65-F5344CB8AC3E}">
        <p14:creationId xmlns:p14="http://schemas.microsoft.com/office/powerpoint/2010/main" val="2998386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4BD21F-C6FE-894A-B2D7-1381115A8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218" y="1128061"/>
            <a:ext cx="4399395" cy="46018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0D5F02-8F15-4B41-BC48-B77345021128}"/>
              </a:ext>
            </a:extLst>
          </p:cNvPr>
          <p:cNvSpPr txBox="1"/>
          <p:nvPr/>
        </p:nvSpPr>
        <p:spPr>
          <a:xfrm>
            <a:off x="2145278" y="401783"/>
            <a:ext cx="235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they started with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85AC88-19BC-CF43-8630-28693D654F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7673" y="2098364"/>
            <a:ext cx="5167745" cy="29025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DBC08E-A37F-9E4A-9A99-754A98DD1274}"/>
              </a:ext>
            </a:extLst>
          </p:cNvPr>
          <p:cNvSpPr txBox="1"/>
          <p:nvPr/>
        </p:nvSpPr>
        <p:spPr>
          <a:xfrm>
            <a:off x="7724908" y="401783"/>
            <a:ext cx="2285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they ended with</a:t>
            </a:r>
          </a:p>
        </p:txBody>
      </p:sp>
    </p:spTree>
    <p:extLst>
      <p:ext uri="{BB962C8B-B14F-4D97-AF65-F5344CB8AC3E}">
        <p14:creationId xmlns:p14="http://schemas.microsoft.com/office/powerpoint/2010/main" val="1472514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4301</TotalTime>
  <Words>661</Words>
  <Application>Microsoft Macintosh PowerPoint</Application>
  <PresentationFormat>Widescreen</PresentationFormat>
  <Paragraphs>94</Paragraphs>
  <Slides>22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Helvetica</vt:lpstr>
      <vt:lpstr>Office Theme</vt:lpstr>
      <vt:lpstr>Machine Learning on the Electroencephalogram (EEG)</vt:lpstr>
      <vt:lpstr>PowerPoint Presentation</vt:lpstr>
      <vt:lpstr>Goal of this paper</vt:lpstr>
      <vt:lpstr>PowerPoint Presentation</vt:lpstr>
      <vt:lpstr>PowerPoint Presentation</vt:lpstr>
      <vt:lpstr>PowerPoint Presentation</vt:lpstr>
      <vt:lpstr>24 Candidate Variables </vt:lpstr>
      <vt:lpstr>PowerPoint Presentation</vt:lpstr>
      <vt:lpstr>PowerPoint Presentation</vt:lpstr>
      <vt:lpstr>What is the goal of supervised learning?</vt:lpstr>
      <vt:lpstr>What can    be?</vt:lpstr>
      <vt:lpstr>Risk-Calibrated Supersparse Linear Integer Model (RiskSLIM)</vt:lpstr>
      <vt:lpstr>PowerPoint Presentation</vt:lpstr>
      <vt:lpstr>PowerPoint Presentation</vt:lpstr>
      <vt:lpstr>In one sentence: Logistic regression where coefficients are selected by integer programming</vt:lpstr>
      <vt:lpstr>What are we predicting, exactly?</vt:lpstr>
      <vt:lpstr>What’s the actual calculation a clinician could do?</vt:lpstr>
      <vt:lpstr>Seizure Probability by score</vt:lpstr>
      <vt:lpstr>AUROC</vt:lpstr>
      <vt:lpstr>Calibration</vt:lpstr>
      <vt:lpstr>Final Thoughts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Kipp Johnson</dc:creator>
  <cp:lastModifiedBy>Kipp Johnson</cp:lastModifiedBy>
  <cp:revision>48</cp:revision>
  <dcterms:created xsi:type="dcterms:W3CDTF">2020-07-15T22:31:28Z</dcterms:created>
  <dcterms:modified xsi:type="dcterms:W3CDTF">2020-07-22T15:27:21Z</dcterms:modified>
</cp:coreProperties>
</file>

<file path=docProps/thumbnail.jpeg>
</file>